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545bcc52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545bcc52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45bcc526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45bcc52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45bcc52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45bcc5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45bcc52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545bcc52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45bcc52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545bcc52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45bcc526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545bcc52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545bcc52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545bcc52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45bcc52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45bcc52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545bcc52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545bcc52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45bcc52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45bcc52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45bcc52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545bcc52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45bcc52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45bcc52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545bcc52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545bcc52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45bcc52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545bcc52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545bcc52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545bcc52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545bcc52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545bcc52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45bcc52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45bcc52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45bcc52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545bcc52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45bcc52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545bcc52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545bcc52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545bcc52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545bcc52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545bcc52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545bcc52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545bcc52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45bcc52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45bcc52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545bcc526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545bcc526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45bcc52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45bcc5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545bcc52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545bcc52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545bcc52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545bcc52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545bcc52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545bcc52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45bcc52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45bcc52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45bcc52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45bcc52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45bcc52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45bcc52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flashbots/mev-geth/" TargetMode="External"/><Relationship Id="rId4" Type="http://schemas.openxmlformats.org/officeDocument/2006/relationships/hyperlink" Target="https://github.com/flashbots/mev-geth/" TargetMode="External"/><Relationship Id="rId5" Type="http://schemas.openxmlformats.org/officeDocument/2006/relationships/hyperlink" Target="https://medium.com/flashbots/frontrunning-the-mev-crisis-40629a61375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 - wat do next?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 Daian | (cornell tech, </a:t>
            </a:r>
            <a:r>
              <a:rPr b="1" lang="en"/>
              <a:t>flashbots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-19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Boys 2.0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86" y="856000"/>
            <a:ext cx="7231076" cy="31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000" y="3185275"/>
            <a:ext cx="3494051" cy="1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49" y="3028175"/>
            <a:ext cx="2852676" cy="20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311708" y="-77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0" y="1537775"/>
            <a:ext cx="8096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MEV</a:t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623075" y="1475475"/>
            <a:ext cx="803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OO fees represent one case of a more general quantifiable value we call miner-extractable value (MEV).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MEV refers to the total amount of Ether miners can extract from manipulation of transactions within a given timeframe, which may include multiple blocks’ worth of transactions.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Ordering: A Response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1912" t="0"/>
          <a:stretch/>
        </p:blipFill>
        <p:spPr>
          <a:xfrm>
            <a:off x="5270075" y="1025650"/>
            <a:ext cx="3592374" cy="3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5" y="4204724"/>
            <a:ext cx="8888988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48" y="1127388"/>
            <a:ext cx="3708053" cy="2772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5"/>
          <p:cNvCxnSpPr/>
          <p:nvPr/>
        </p:nvCxnSpPr>
        <p:spPr>
          <a:xfrm>
            <a:off x="3822302" y="2513649"/>
            <a:ext cx="1308600" cy="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Clockwork Finance: A New Definition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1080625"/>
            <a:ext cx="84867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50" y="2592625"/>
            <a:ext cx="8984175" cy="6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96900" y="3903325"/>
            <a:ext cx="872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MEV</a:t>
            </a:r>
            <a:r>
              <a:rPr lang="en" sz="3000">
                <a:solidFill>
                  <a:schemeClr val="dk1"/>
                </a:solidFill>
              </a:rPr>
              <a:t>: the amount a miner can increase their balance across a series of blocks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373825"/>
            <a:ext cx="897230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7"/>
          <p:cNvCxnSpPr/>
          <p:nvPr/>
        </p:nvCxnSpPr>
        <p:spPr>
          <a:xfrm>
            <a:off x="2377150" y="3246675"/>
            <a:ext cx="0" cy="8133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7"/>
          <p:cNvSpPr txBox="1"/>
          <p:nvPr/>
        </p:nvSpPr>
        <p:spPr>
          <a:xfrm>
            <a:off x="2236775" y="3993875"/>
            <a:ext cx="403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Flashbots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mev: wat do?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</a:rPr>
              <a:t>… and many other projects</a:t>
            </a:r>
            <a:endParaRPr b="1" i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4374200" y="1214250"/>
            <a:ext cx="4940100" cy="400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 wat do?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1049050" y="10808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502275" y="1163475"/>
            <a:ext cx="36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MEV is fundamental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6078900" y="1163475"/>
            <a:ext cx="36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wat do?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65325" y="2473200"/>
            <a:ext cx="4037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>
                <a:solidFill>
                  <a:schemeClr val="dk1"/>
                </a:solidFill>
              </a:rPr>
              <a:t>transcriptability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>
                <a:solidFill>
                  <a:schemeClr val="dk1"/>
                </a:solidFill>
              </a:rPr>
              <a:t>interoperability (trust)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>
                <a:solidFill>
                  <a:schemeClr val="dk1"/>
                </a:solidFill>
              </a:rPr>
              <a:t>“permissionless” design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4425250" y="1773850"/>
            <a:ext cx="47187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DAPP DEVELOPERS:</a:t>
            </a:r>
            <a:r>
              <a:rPr lang="en" sz="1300">
                <a:solidFill>
                  <a:schemeClr val="lt1"/>
                </a:solidFill>
              </a:rPr>
              <a:t> Limit MEV to what is </a:t>
            </a:r>
            <a:r>
              <a:rPr i="1" lang="en" sz="1300">
                <a:solidFill>
                  <a:schemeClr val="lt1"/>
                </a:solidFill>
              </a:rPr>
              <a:t>strictly required/inherent</a:t>
            </a:r>
            <a:r>
              <a:rPr lang="en" sz="1300">
                <a:solidFill>
                  <a:schemeClr val="lt1"/>
                </a:solidFill>
              </a:rPr>
              <a:t>. Think carefully about MEV.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USERS:</a:t>
            </a:r>
            <a:r>
              <a:rPr lang="en" sz="1300">
                <a:solidFill>
                  <a:schemeClr val="lt1"/>
                </a:solidFill>
              </a:rPr>
              <a:t> Demand the above. Don’t use dapps with predatory MEV. Understand what MEV means to you.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L1/L2:</a:t>
            </a:r>
            <a:r>
              <a:rPr lang="en" sz="1300">
                <a:solidFill>
                  <a:schemeClr val="lt1"/>
                </a:solidFill>
              </a:rPr>
              <a:t> Redesign with MEV in mind. Think about the use cases you are designing for, and how best to manage MEV. </a:t>
            </a:r>
            <a:br>
              <a:rPr lang="en" sz="1300">
                <a:solidFill>
                  <a:schemeClr val="lt1"/>
                </a:solidFill>
              </a:rPr>
            </a:br>
            <a:br>
              <a:rPr lang="en" sz="1300">
                <a:solidFill>
                  <a:schemeClr val="lt1"/>
                </a:solidFill>
              </a:rPr>
            </a:br>
            <a:r>
              <a:rPr b="1" lang="en" sz="1300">
                <a:solidFill>
                  <a:schemeClr val="lt1"/>
                </a:solidFill>
              </a:rPr>
              <a:t>VALIDATORS: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Extract, extract, extract, and don’t be ashamed.</a:t>
            </a:r>
            <a:r>
              <a:rPr lang="en" sz="1300">
                <a:solidFill>
                  <a:schemeClr val="lt1"/>
                </a:solidFill>
              </a:rPr>
              <a:t> Your continued extraction is required to the game-theoretic security of any network on which MEV exists.</a:t>
            </a:r>
            <a:br>
              <a:rPr lang="en" sz="1300">
                <a:solidFill>
                  <a:schemeClr val="lt1"/>
                </a:solidFill>
              </a:rPr>
            </a:br>
            <a:br>
              <a:rPr lang="en" sz="1300">
                <a:solidFill>
                  <a:schemeClr val="lt1"/>
                </a:solidFill>
              </a:rPr>
            </a:br>
            <a:r>
              <a:rPr b="1" lang="en" sz="1300">
                <a:solidFill>
                  <a:schemeClr val="lt1"/>
                </a:solidFill>
              </a:rPr>
              <a:t>Everyone else</a:t>
            </a:r>
            <a:r>
              <a:rPr lang="en" sz="1300">
                <a:solidFill>
                  <a:schemeClr val="lt1"/>
                </a:solidFill>
              </a:rPr>
              <a:t>: </a:t>
            </a:r>
            <a:r>
              <a:rPr lang="en" sz="13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mitigate 👏 negative 👏 externalities.</a:t>
            </a:r>
            <a:endParaRPr sz="13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the birth of the magic bot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9800"/>
            <a:ext cx="3373910" cy="3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3567800" y="2155425"/>
            <a:ext cx="523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 illuminate the dark forest</a:t>
            </a:r>
            <a:b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 democratize MEV extraction</a:t>
            </a:r>
            <a:b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 distribute MEV benefits</a:t>
            </a:r>
            <a:endParaRPr sz="2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 b="35718" l="21630" r="21980" t="19921"/>
          <a:stretch/>
        </p:blipFill>
        <p:spPr>
          <a:xfrm>
            <a:off x="6291299" y="87900"/>
            <a:ext cx="2642751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you here?                  </a:t>
            </a:r>
            <a:r>
              <a:rPr i="1" lang="en"/>
              <a:t>the present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373825"/>
            <a:ext cx="897230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1"/>
          <p:cNvCxnSpPr/>
          <p:nvPr/>
        </p:nvCxnSpPr>
        <p:spPr>
          <a:xfrm>
            <a:off x="2671675" y="2952150"/>
            <a:ext cx="0" cy="14094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1"/>
          <p:cNvSpPr txBox="1"/>
          <p:nvPr/>
        </p:nvSpPr>
        <p:spPr>
          <a:xfrm>
            <a:off x="2511200" y="4319700"/>
            <a:ext cx="40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mev.day!! (you today)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Cross-Chain MEV: a Formalization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here?                       </a:t>
            </a:r>
            <a:r>
              <a:rPr i="1" lang="en"/>
              <a:t>the past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you here?                      </a:t>
            </a:r>
            <a:r>
              <a:rPr i="1" lang="en"/>
              <a:t>the present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next?                               </a:t>
            </a:r>
            <a:r>
              <a:rPr i="1" lang="en"/>
              <a:t>the future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133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mev.day</a:t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463200" y="1061750"/>
            <a:ext cx="4680900" cy="408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00" y="1435451"/>
            <a:ext cx="4511099" cy="33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00" y="1621250"/>
            <a:ext cx="3977702" cy="314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191075" y="-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Cross-Chain MEV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600"/>
            <a:ext cx="8839201" cy="32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25" y="1073778"/>
            <a:ext cx="8839200" cy="71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0" y="1816100"/>
            <a:ext cx="3761963" cy="32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678476"/>
            <a:ext cx="3937275" cy="20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60576"/>
            <a:ext cx="3937275" cy="20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26857">
            <a:off x="5350000" y="2517725"/>
            <a:ext cx="3706624" cy="17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dark: the centralized world</a:t>
            </a:r>
            <a:endParaRPr/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235500" y="409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 on FTX?????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Binance?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600"/>
            <a:ext cx="8839200" cy="124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100" y="2673277"/>
            <a:ext cx="4146350" cy="22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349700" y="2797275"/>
            <a:ext cx="366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</a:rPr>
              <a:t>$95B &gt;&gt; $1.3B</a:t>
            </a:r>
            <a:endParaRPr b="1"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</a:t>
            </a:r>
            <a:r>
              <a:rPr lang="en"/>
              <a:t>?                              </a:t>
            </a:r>
            <a:r>
              <a:rPr i="1" lang="en"/>
              <a:t>the future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next?</a:t>
            </a:r>
            <a:endParaRPr/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2499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We are on the precipice of centralizing all crypto.</a:t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There is now a choice.</a:t>
            </a:r>
            <a:endParaRPr b="1" sz="5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next?</a:t>
            </a:r>
            <a:endParaRPr/>
          </a:p>
        </p:txBody>
      </p:sp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2499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attain understanding</a:t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preserve decentralization</a:t>
            </a:r>
            <a:endParaRPr b="1" sz="5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next?</a:t>
            </a:r>
            <a:endParaRPr/>
          </a:p>
        </p:txBody>
      </p:sp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2499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make money</a:t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o</a:t>
            </a:r>
            <a:r>
              <a:rPr b="1" lang="en" sz="5300"/>
              <a:t>wn the centralized stack</a:t>
            </a:r>
            <a:endParaRPr b="1" sz="5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do next?</a:t>
            </a:r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2499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attain understanding</a:t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/>
              <a:t>preserve decentralization</a:t>
            </a:r>
            <a:endParaRPr b="1" sz="5300"/>
          </a:p>
        </p:txBody>
      </p:sp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3261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2"/>
                </a:solidFill>
              </a:rPr>
              <a:t>make money</a:t>
            </a:r>
            <a:endParaRPr b="1" sz="5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2"/>
                </a:solidFill>
              </a:rPr>
              <a:t>own the centralized stack</a:t>
            </a:r>
            <a:endParaRPr b="1" sz="5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25" y="114275"/>
            <a:ext cx="5258124" cy="30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924" y="2926645"/>
            <a:ext cx="4839701" cy="27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MEV meme good or bad…</a:t>
            </a:r>
            <a:br>
              <a:rPr lang="en"/>
            </a:br>
            <a:br>
              <a:rPr lang="en"/>
            </a:br>
            <a:r>
              <a:rPr lang="en"/>
              <a:t>for the world?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here?                       </a:t>
            </a:r>
            <a:r>
              <a:rPr i="1" lang="en"/>
              <a:t>the past</a:t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MEV meme good or bad…</a:t>
            </a:r>
            <a:br>
              <a:rPr lang="en"/>
            </a:br>
            <a:br>
              <a:rPr lang="en"/>
            </a:br>
            <a:r>
              <a:rPr lang="en"/>
              <a:t>for the world?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00" y="1979223"/>
            <a:ext cx="8520600" cy="354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MEV meme good or bad…</a:t>
            </a:r>
            <a:br>
              <a:rPr lang="en"/>
            </a:br>
            <a:br>
              <a:rPr lang="en"/>
            </a:br>
            <a:r>
              <a:rPr lang="en"/>
              <a:t>for the world?</a:t>
            </a:r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4312550" y="2068500"/>
            <a:ext cx="4894500" cy="31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371675" y="2903075"/>
            <a:ext cx="40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it’s up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638875" y="2903075"/>
            <a:ext cx="40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 to you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311708" y="-77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mev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0" y="1537775"/>
            <a:ext cx="8096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373825"/>
            <a:ext cx="897230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7"/>
          <p:cNvCxnSpPr/>
          <p:nvPr/>
        </p:nvCxnSpPr>
        <p:spPr>
          <a:xfrm>
            <a:off x="820425" y="3793625"/>
            <a:ext cx="0" cy="589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7"/>
          <p:cNvSpPr txBox="1"/>
          <p:nvPr/>
        </p:nvSpPr>
        <p:spPr>
          <a:xfrm>
            <a:off x="651075" y="4306475"/>
            <a:ext cx="504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Hydra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“Flaws of Decentralization on 0x and Etherdelta”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Ordering (OO) Fees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Hydra : Into the Rabbithole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31940" l="0" r="0" t="0"/>
          <a:stretch/>
        </p:blipFill>
        <p:spPr>
          <a:xfrm>
            <a:off x="622850" y="1127400"/>
            <a:ext cx="7898298" cy="15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00" y="2864374"/>
            <a:ext cx="5212376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101" y="2864374"/>
            <a:ext cx="2171894" cy="2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“Flaws of Decentralization”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38" y="1197175"/>
            <a:ext cx="5208926" cy="243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172050" y="3700750"/>
            <a:ext cx="877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Issue:   </a:t>
            </a:r>
            <a:r>
              <a:rPr b="1" lang="en" sz="2100">
                <a:solidFill>
                  <a:schemeClr val="dk1"/>
                </a:solidFill>
              </a:rPr>
              <a:t>exposure to arbitrage, miner frontrunning, exchange abuse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Found $1M/y profit running our own bot</a:t>
            </a:r>
            <a:r>
              <a:rPr lang="en" sz="2100">
                <a:solidFill>
                  <a:schemeClr val="dk1"/>
                </a:solidFill>
              </a:rPr>
              <a:t>.        Pre-PGA MEV bot!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8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 Fees: One Puzzle Piece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9800"/>
            <a:ext cx="8839204" cy="369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373825"/>
            <a:ext cx="897230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1"/>
          <p:cNvCxnSpPr/>
          <p:nvPr/>
        </p:nvCxnSpPr>
        <p:spPr>
          <a:xfrm>
            <a:off x="1626850" y="3688450"/>
            <a:ext cx="0" cy="532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/>
        </p:nvSpPr>
        <p:spPr>
          <a:xfrm>
            <a:off x="1486475" y="4125250"/>
            <a:ext cx="6724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Flash Boys 2.0 (a warning)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“MEV”, “PGA”s - beyond ordering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fair ordering: Themis and more (Kelkar et al)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